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47482441" r:id="rId2"/>
    <p:sldId id="214748243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FB827-6A73-4164-8A64-D73F025632D1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F0ACB-621F-414D-9626-DBC4D54A8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505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E6287-BDBA-224A-9464-B8ABC3BE3E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51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Co-hosted by ITS Australia and Transport Research Board (TRB)</a:t>
            </a:r>
          </a:p>
          <a:p>
            <a:endParaRPr lang="en-AU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World-Class Networking: </a:t>
            </a:r>
            <a:r>
              <a: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with international experts, policymakers, and industry leaders.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Symposium is particularly valuable to p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ublic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sector professionals, engineering / consultancy firms, technology sector, academia, construction / finance industry</a:t>
            </a:r>
          </a:p>
          <a:p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Melbourne Advantage: </a:t>
            </a:r>
            <a:r>
              <a: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a vibrant city with world-class connectivity and landmark freeway and tollway projects like Northeast Link and Westgate Tunnel.</a:t>
            </a:r>
          </a:p>
          <a:p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 &amp; Visionary: </a:t>
            </a:r>
            <a:r>
              <a: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designed to balance technical depth with forward-thinking leadership, inspiring collaboration and new ideas.</a:t>
            </a:r>
          </a:p>
          <a:p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Program: </a:t>
            </a:r>
            <a:r>
              <a: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Combines ISFO with ITS Australia Roads, Tolling &amp; Tech Conference for enhanced learning and collaboration.</a:t>
            </a:r>
          </a:p>
          <a:p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Insights: </a:t>
            </a:r>
            <a:r>
              <a: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High-level plenary sessions featuring senior leaders sharing strategic policy, investment, and mobility insights.</a:t>
            </a:r>
          </a:p>
          <a:p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Showcase Your Work: </a:t>
            </a:r>
            <a:r>
              <a: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for abstracts and special interest sessions invites contributions from industry,        </a:t>
            </a:r>
          </a:p>
          <a:p>
            <a:r>
              <a:rPr lang="en-AU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government, and academia.</a:t>
            </a:r>
          </a:p>
          <a:p>
            <a:endParaRPr lang="en-AU" dirty="0"/>
          </a:p>
          <a:p>
            <a:endParaRPr lang="en-AU" dirty="0"/>
          </a:p>
          <a:p>
            <a:r>
              <a:rPr lang="en-AU" b="1" dirty="0"/>
              <a:t>Abstract themes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Major Projects around the World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Advanced Traffic Management - Control Applications, Systems &amp; Solutions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Safety for Users and On-Road Workers 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Future Vehicles, Connectivity and Cooperative applications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Tolling &amp; Transport Pricing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Road User Charging and Supporting Technologies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Cooperative Networks and Communication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Sustainable and Resilient Smart Infrastructure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Technology Innovations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Artificial Intelligence in Operations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Situational Awareness and Emerging Data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Telematics, Data Sharing and Security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Logistics and Freight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Major Events Coordination and Planning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International Perspectives &amp; Case Studies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Roadworks and Event Traffic Management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Legal, Contracts, Procurement &amp; Funding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</a:rPr>
              <a:t>Innovative Construction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</a:rPr>
              <a:t>Tunnel Technology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E6287-BDBA-224A-9464-B8ABC3BE3E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51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DE39-6197-D0EA-2B91-ACEBCD643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69546-E6DB-CA9D-FABB-AF9CB91F3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046B3-B24C-91B5-6839-6C5AF297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36D-CBAF-4159-9D43-C7B2753CE966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3297-72D5-6BAE-46B7-4830C4A1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F6B79-4CB4-51C5-EE1E-849BD19C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1B3E-C408-4864-9341-31ED45548C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48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0E00-8E69-18AA-46D1-6DBF8641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8D70F-3E28-2DE6-6D6D-ECA4656EE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413F-4C03-3DE8-3DDD-79328C39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36D-CBAF-4159-9D43-C7B2753CE966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D47D5-678E-830B-7D32-01ACB636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8F1FA-403C-BF0C-8741-687D797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1B3E-C408-4864-9341-31ED45548C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651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953B7C-AF80-8E66-8865-61B856ABE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5D1C6-9108-42E5-CF54-F0377299D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B8829-AA93-930D-6E76-04B2AF79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36D-CBAF-4159-9D43-C7B2753CE966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D8988-C41A-0AC1-C144-9776D031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29954-09EC-A16F-E39A-1DD2E09F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1B3E-C408-4864-9341-31ED45548C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60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09A5-8477-852C-BFC2-2E2D1EF2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AFC25-2DAA-B5E5-4A10-9AB0F1FA1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E58D4-9ABD-DE10-8D72-F04AA064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36D-CBAF-4159-9D43-C7B2753CE966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078BC-57BB-B6BC-E1F2-76FEC90A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C7F3-03D5-F9E5-1172-22AC97BE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1B3E-C408-4864-9341-31ED45548C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53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7B8C-E856-C6E0-B1B4-EC167D60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E7C74-1A72-3A10-620A-64F148FCC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BA91-3EB4-09BB-19A2-DC96D308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36D-CBAF-4159-9D43-C7B2753CE966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3D798-2EBD-58EA-502E-DE3E6EA37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659EE-1871-8EEC-8ADE-1DE83DA1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1B3E-C408-4864-9341-31ED45548C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30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0652-CFFB-63ED-80C1-79C09848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F89BA-2569-8E0F-4533-D32610178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439D3-6A8F-55B0-BF62-497754F49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033F3-EFA2-21A0-309E-C42C4556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36D-CBAF-4159-9D43-C7B2753CE966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BE6C7-E80E-1FA6-10F5-F71C3D80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1A01A-694C-631E-E1F1-CFA72162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1B3E-C408-4864-9341-31ED45548C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417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9E8D-F090-AE83-05DD-C458C51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43359-2788-1184-7F58-02C3D587E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776ED-D6A8-C115-851C-45CA96C60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D38E5-6881-5816-1178-45AB9D55E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6A04D-06EE-F1CF-C63D-1E973B9B6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DE383-A9B4-D5FC-8D9F-BCC420CB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36D-CBAF-4159-9D43-C7B2753CE966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C0188-5029-3D83-BCE7-1DAFCF54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92878-E719-2830-E9E8-2909A5BC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1B3E-C408-4864-9341-31ED45548C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48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1A80-CDA8-84BA-5C1A-188612EF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0A29F-49F0-23DB-030B-0649676B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36D-CBAF-4159-9D43-C7B2753CE966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43630-D929-8158-60C3-A4B58C9F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7524E-4F2B-6491-F760-FBA7519F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1B3E-C408-4864-9341-31ED45548C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46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A5D25-52ED-44A8-2AAA-520D54AC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36D-CBAF-4159-9D43-C7B2753CE966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E5E86-7268-34C9-3401-8A954D05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92B9F-2B43-BFBE-E3BB-07383F83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1B3E-C408-4864-9341-31ED45548C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32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8A21-CD72-F728-D62F-EE778C5D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4906-8FF7-F8D6-A845-7D497B458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78C18-481C-B879-7F94-A76F8041B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BF6D6-77F8-F887-D384-197EA2EF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36D-CBAF-4159-9D43-C7B2753CE966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CFD6C-C507-8CD3-1A65-E8BC3F56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AF7BB-8348-7A42-5CEA-639D8226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1B3E-C408-4864-9341-31ED45548C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46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E311-395C-5CAE-B645-DF9891C6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BF3D7-6412-9CD8-CB2C-ADEFD5F43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5F5A2-064E-EACF-90AC-F3BB0D23D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2009-0B50-5FDE-1D67-FC610DA4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36D-CBAF-4159-9D43-C7B2753CE966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9E1F4-D966-6716-1085-A97A6662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33C7B-D254-4F98-7735-B94E8957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1B3E-C408-4864-9341-31ED45548C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114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5116C-7178-C2B9-D6F5-B135CFBB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CFD2E-23F7-2AE2-F99A-CC079CD72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C91ED-E016-71A6-498B-61CE18E4D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CD36D-CBAF-4159-9D43-C7B2753CE966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F9196-FA34-57C3-69D5-6CE4C8FFB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3E443-1D57-F899-6021-11B98C9C0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01B3E-C408-4864-9341-31ED45548C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09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917F04-A4E2-E428-D16A-D7E77938C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96"/>
            <a:ext cx="12192000" cy="6822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55EDFE-AE50-F0A8-87BE-BF9BAF47671C}"/>
              </a:ext>
            </a:extLst>
          </p:cNvPr>
          <p:cNvSpPr txBox="1"/>
          <p:nvPr/>
        </p:nvSpPr>
        <p:spPr>
          <a:xfrm>
            <a:off x="5036286" y="1257101"/>
            <a:ext cx="5776332" cy="369331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Envelope with solid fill">
            <a:extLst>
              <a:ext uri="{FF2B5EF4-FFF2-40B4-BE49-F238E27FC236}">
                <a16:creationId xmlns:a16="http://schemas.microsoft.com/office/drawing/2014/main" id="{70C0F23C-34A5-F1FB-2E07-5DA1FECD1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5239" y="3265009"/>
            <a:ext cx="630788" cy="63078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C129B1B-E781-50C7-9F48-1A4F9A91A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870" y="4063802"/>
            <a:ext cx="530135" cy="530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672556-44CA-8A2A-C693-676E13456616}"/>
              </a:ext>
            </a:extLst>
          </p:cNvPr>
          <p:cNvSpPr txBox="1"/>
          <p:nvPr/>
        </p:nvSpPr>
        <p:spPr>
          <a:xfrm>
            <a:off x="6373314" y="3322978"/>
            <a:ext cx="405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admin@its-australia.com.au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324F0-886F-61E0-F30A-042049362E05}"/>
              </a:ext>
            </a:extLst>
          </p:cNvPr>
          <p:cNvSpPr txBox="1"/>
          <p:nvPr/>
        </p:nvSpPr>
        <p:spPr>
          <a:xfrm>
            <a:off x="6373314" y="2526279"/>
            <a:ext cx="405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its-australia.com.au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4C8EF-0430-F2E6-E830-5A77E00DB791}"/>
              </a:ext>
            </a:extLst>
          </p:cNvPr>
          <p:cNvSpPr txBox="1"/>
          <p:nvPr/>
        </p:nvSpPr>
        <p:spPr>
          <a:xfrm>
            <a:off x="6373314" y="4119677"/>
            <a:ext cx="405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@ITS_AUSTRALIA</a:t>
            </a:r>
          </a:p>
        </p:txBody>
      </p:sp>
      <p:pic>
        <p:nvPicPr>
          <p:cNvPr id="9" name="Graphic 8" descr="World outline">
            <a:extLst>
              <a:ext uri="{FF2B5EF4-FFF2-40B4-BE49-F238E27FC236}">
                <a16:creationId xmlns:a16="http://schemas.microsoft.com/office/drawing/2014/main" id="{7766A5B1-8B7D-57FF-9D3A-EFDC0A565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2331" y="2380400"/>
            <a:ext cx="716604" cy="7166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D0F6AB-77EA-3CDF-2AA9-E68F8CF89780}"/>
              </a:ext>
            </a:extLst>
          </p:cNvPr>
          <p:cNvSpPr txBox="1">
            <a:spLocks/>
          </p:cNvSpPr>
          <p:nvPr/>
        </p:nvSpPr>
        <p:spPr>
          <a:xfrm>
            <a:off x="5472331" y="1533271"/>
            <a:ext cx="6563696" cy="6458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Neue Haas Unica W1G Medium" panose="020B0504030206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Contact Us / Stay Informed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42DE6B-844E-BD77-0260-F66E3DD3D81F}"/>
              </a:ext>
            </a:extLst>
          </p:cNvPr>
          <p:cNvCxnSpPr>
            <a:cxnSpLocks/>
          </p:cNvCxnSpPr>
          <p:nvPr/>
        </p:nvCxnSpPr>
        <p:spPr>
          <a:xfrm>
            <a:off x="5606870" y="2176795"/>
            <a:ext cx="414064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727E6EB-4123-6AD3-5519-2E0B9D1B8D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508" y="4108406"/>
            <a:ext cx="3379705" cy="10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9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917F04-A4E2-E428-D16A-D7E77938C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96"/>
            <a:ext cx="12192000" cy="68222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AB3837-DCC6-10F7-0F0D-FDC038CA992B}"/>
              </a:ext>
            </a:extLst>
          </p:cNvPr>
          <p:cNvSpPr txBox="1">
            <a:spLocks/>
          </p:cNvSpPr>
          <p:nvPr/>
        </p:nvSpPr>
        <p:spPr>
          <a:xfrm>
            <a:off x="5563272" y="844468"/>
            <a:ext cx="4935390" cy="4500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Neue Haas Unica W1G Medium" panose="020B0504030206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Call for abstracts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2A7DD-0F27-2EA9-4771-8238D0CE39EA}"/>
              </a:ext>
            </a:extLst>
          </p:cNvPr>
          <p:cNvSpPr/>
          <p:nvPr/>
        </p:nvSpPr>
        <p:spPr>
          <a:xfrm>
            <a:off x="951554" y="4085718"/>
            <a:ext cx="3960261" cy="1258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FD9C15B-1D2E-E2B1-F69D-695FC5D3A0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980" b="35554"/>
          <a:stretch/>
        </p:blipFill>
        <p:spPr>
          <a:xfrm>
            <a:off x="971335" y="4156429"/>
            <a:ext cx="1404378" cy="357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E3A73F-2BD6-771C-E742-9EEFD2BAB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502" y="4228302"/>
            <a:ext cx="1430302" cy="171001"/>
          </a:xfrm>
          <a:prstGeom prst="rect">
            <a:avLst/>
          </a:prstGeom>
        </p:spPr>
      </p:pic>
      <p:pic>
        <p:nvPicPr>
          <p:cNvPr id="7" name="Picture 6" descr="A logo with colorful lines&#10;&#10;Description automatically generated">
            <a:extLst>
              <a:ext uri="{FF2B5EF4-FFF2-40B4-BE49-F238E27FC236}">
                <a16:creationId xmlns:a16="http://schemas.microsoft.com/office/drawing/2014/main" id="{2F09BB7C-005E-9531-173D-71624A01C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88" y="4564549"/>
            <a:ext cx="769073" cy="492207"/>
          </a:xfrm>
          <a:prstGeom prst="rect">
            <a:avLst/>
          </a:prstGeom>
        </p:spPr>
      </p:pic>
      <p:pic>
        <p:nvPicPr>
          <p:cNvPr id="8" name="Picture 7" descr="A green and red text&#10;&#10;Description automatically generated">
            <a:extLst>
              <a:ext uri="{FF2B5EF4-FFF2-40B4-BE49-F238E27FC236}">
                <a16:creationId xmlns:a16="http://schemas.microsoft.com/office/drawing/2014/main" id="{712226E6-7107-C58F-C82D-F25B9AE1E6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3686"/>
          <a:stretch/>
        </p:blipFill>
        <p:spPr>
          <a:xfrm>
            <a:off x="4135592" y="4162687"/>
            <a:ext cx="651753" cy="546812"/>
          </a:xfrm>
          <a:prstGeom prst="rect">
            <a:avLst/>
          </a:prstGeom>
        </p:spPr>
      </p:pic>
      <p:pic>
        <p:nvPicPr>
          <p:cNvPr id="9" name="Picture 8" descr="A logo of a company&#10;&#10;Description automatically generated">
            <a:extLst>
              <a:ext uri="{FF2B5EF4-FFF2-40B4-BE49-F238E27FC236}">
                <a16:creationId xmlns:a16="http://schemas.microsoft.com/office/drawing/2014/main" id="{56BE7561-FB97-35A6-EE09-828DAFF46F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848" b="28562"/>
          <a:stretch/>
        </p:blipFill>
        <p:spPr>
          <a:xfrm>
            <a:off x="1823013" y="4573418"/>
            <a:ext cx="1404378" cy="327146"/>
          </a:xfrm>
          <a:prstGeom prst="rect">
            <a:avLst/>
          </a:prstGeom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AF7A3498-E763-38FD-3299-42425BD54A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5431" y="4564549"/>
            <a:ext cx="622097" cy="622097"/>
          </a:xfrm>
          <a:prstGeom prst="rect">
            <a:avLst/>
          </a:prstGeom>
        </p:spPr>
      </p:pic>
      <p:pic>
        <p:nvPicPr>
          <p:cNvPr id="11" name="Picture 10" descr="A blue and green logo&#10;&#10;Description automatically generated">
            <a:extLst>
              <a:ext uri="{FF2B5EF4-FFF2-40B4-BE49-F238E27FC236}">
                <a16:creationId xmlns:a16="http://schemas.microsoft.com/office/drawing/2014/main" id="{F7995450-D781-45D2-E6C7-35C8B1D1CA5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343" t="21935" r="4779" b="16150"/>
          <a:stretch/>
        </p:blipFill>
        <p:spPr>
          <a:xfrm>
            <a:off x="1906007" y="4973238"/>
            <a:ext cx="1377586" cy="3602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2E43DCD-6101-37F0-D931-B0180179C001}"/>
              </a:ext>
            </a:extLst>
          </p:cNvPr>
          <p:cNvSpPr/>
          <p:nvPr/>
        </p:nvSpPr>
        <p:spPr>
          <a:xfrm>
            <a:off x="5085708" y="1148576"/>
            <a:ext cx="6534364" cy="418492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3D9C49-75C6-76D6-C1A4-DA74963DB5A8}"/>
              </a:ext>
            </a:extLst>
          </p:cNvPr>
          <p:cNvSpPr txBox="1"/>
          <p:nvPr/>
        </p:nvSpPr>
        <p:spPr>
          <a:xfrm>
            <a:off x="5430475" y="1232116"/>
            <a:ext cx="597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 for Abstracts Now Open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52DC6D-016B-FA63-CEDC-EE86BCCC2A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1146" y="4717757"/>
            <a:ext cx="757283" cy="5468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57A964-35A0-CF98-1ED0-C87802B7D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1226" y="1856242"/>
            <a:ext cx="3196297" cy="32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0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314B0EB0B1C4BAAB428B22B4CBA12" ma:contentTypeVersion="16" ma:contentTypeDescription="Create a new document." ma:contentTypeScope="" ma:versionID="be8104feecd56a87fe5bf353b9d4bf47">
  <xsd:schema xmlns:xsd="http://www.w3.org/2001/XMLSchema" xmlns:xs="http://www.w3.org/2001/XMLSchema" xmlns:p="http://schemas.microsoft.com/office/2006/metadata/properties" xmlns:ns2="ca264142-5f0a-49c1-b2fb-ec867b98c098" xmlns:ns3="7f50aab5-2890-419c-bc93-3d0a70b47f6a" targetNamespace="http://schemas.microsoft.com/office/2006/metadata/properties" ma:root="true" ma:fieldsID="ffdf4a24cd3f48749033735743361fe9" ns2:_="" ns3:_="">
    <xsd:import namespace="ca264142-5f0a-49c1-b2fb-ec867b98c098"/>
    <xsd:import namespace="7f50aab5-2890-419c-bc93-3d0a70b47f6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64142-5f0a-49c1-b2fb-ec867b98c0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58b97cf9-a7c9-49d1-a572-63d4c375aa57}" ma:internalName="TaxCatchAll" ma:showField="CatchAllData" ma:web="ca264142-5f0a-49c1-b2fb-ec867b98c0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0aab5-2890-419c-bc93-3d0a70b47f6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cc73a19-c91c-4b68-82c0-1afe1ec504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50aab5-2890-419c-bc93-3d0a70b47f6a">
      <Terms xmlns="http://schemas.microsoft.com/office/infopath/2007/PartnerControls"/>
    </lcf76f155ced4ddcb4097134ff3c332f>
    <TaxCatchAll xmlns="ca264142-5f0a-49c1-b2fb-ec867b98c098" xsi:nil="true"/>
    <_dlc_DocId xmlns="ca264142-5f0a-49c1-b2fb-ec867b98c098">U4WS3JQW7C7K-41302979-238252</_dlc_DocId>
    <_dlc_DocIdUrl xmlns="ca264142-5f0a-49c1-b2fb-ec867b98c098">
      <Url>https://itsaustralia.sharepoint.com/sites/Documents/_layouts/15/DocIdRedir.aspx?ID=U4WS3JQW7C7K-41302979-238252</Url>
      <Description>U4WS3JQW7C7K-41302979-238252</Description>
    </_dlc_DocIdUrl>
  </documentManagement>
</p:properties>
</file>

<file path=customXml/itemProps1.xml><?xml version="1.0" encoding="utf-8"?>
<ds:datastoreItem xmlns:ds="http://schemas.openxmlformats.org/officeDocument/2006/customXml" ds:itemID="{ED436259-608A-4470-BB26-4C5085389D5A}"/>
</file>

<file path=customXml/itemProps2.xml><?xml version="1.0" encoding="utf-8"?>
<ds:datastoreItem xmlns:ds="http://schemas.openxmlformats.org/officeDocument/2006/customXml" ds:itemID="{3C0053FE-BD4C-4971-AAD0-E4C3F6971E25}"/>
</file>

<file path=customXml/itemProps3.xml><?xml version="1.0" encoding="utf-8"?>
<ds:datastoreItem xmlns:ds="http://schemas.openxmlformats.org/officeDocument/2006/customXml" ds:itemID="{1CA5023E-ED51-42AE-9AC3-5E4942BAB154}"/>
</file>

<file path=customXml/itemProps4.xml><?xml version="1.0" encoding="utf-8"?>
<ds:datastoreItem xmlns:ds="http://schemas.openxmlformats.org/officeDocument/2006/customXml" ds:itemID="{D83D86FE-B5A4-41C7-B797-984374104A3B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280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Neue Haas Unica W1G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Box</dc:creator>
  <cp:lastModifiedBy>Robyn Box</cp:lastModifiedBy>
  <cp:revision>1</cp:revision>
  <dcterms:created xsi:type="dcterms:W3CDTF">2026-01-15T23:13:56Z</dcterms:created>
  <dcterms:modified xsi:type="dcterms:W3CDTF">2026-01-15T23:18:54Z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0x010100540314B0EB0B1C4BAAB428B22B4CBA12</vt:lpwstr>
  </property>
  <property fmtid="{D5CDD505-2E9C-101B-9397-08002B2CF9AE}" pid="3" name="_dlc_DocIdItemGuid">
    <vt:lpwstr>0ffbc0c8-f494-4a3e-b630-0acf800e20b2</vt:lpwstr>
  </property>
</Properties>
</file>